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87" r:id="rId2"/>
    <p:sldId id="293" r:id="rId3"/>
    <p:sldId id="295" r:id="rId4"/>
    <p:sldId id="256" r:id="rId5"/>
    <p:sldId id="292" r:id="rId6"/>
    <p:sldId id="296" r:id="rId7"/>
    <p:sldId id="297" r:id="rId8"/>
    <p:sldId id="294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559"/>
    <a:srgbClr val="FCFAF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314" autoAdjust="0"/>
  </p:normalViewPr>
  <p:slideViewPr>
    <p:cSldViewPr snapToGrid="0">
      <p:cViewPr varScale="1">
        <p:scale>
          <a:sx n="69" d="100"/>
          <a:sy n="69" d="100"/>
        </p:scale>
        <p:origin x="3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0DA90-1FC6-4553-A71D-86F7FDB1FEAF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E4192-5B53-4C2D-9075-5ED9BB1348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045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0739-F41A-E6FD-1A42-154F8B88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B95809E-0552-3D75-13A0-D6D768C63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7FE933-8B38-B9BE-FED7-0E115AEA9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1BB336-74DD-78E5-B7B6-826CAAD4A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7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BD01-7F78-E326-8C55-2B141D50D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BA86740-2AA2-5C1E-8D1A-9C2273807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607AA51-3D1F-9EB7-DAD9-44592D5B4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0E5C22-033C-D1D0-4595-FF096B638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3236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E45D2-B77D-AB0E-1D03-E4E630BD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B2FA8B8-801C-14BA-6EB4-8C47C6092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6A9F259-70D5-1379-67FB-1AB1307D1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F5559F-2D6E-0B4F-D290-2718D7F56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76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DE0E-6A18-80FF-D679-8ED602E8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AB5A8D5-492C-7343-5330-BC364A3E2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942397A-A45A-E5F9-7350-B778AC7BB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54D293-FBAB-BE4C-6AD7-5B31D94DC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27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EEAE6-7D63-808B-4DF7-2282AA1C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BEDF444-B525-0159-5BC9-E43B62019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E872856-9C43-13F7-6529-404791CAE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747041-7BC0-048B-9FD0-38D23360C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4494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B829B-6E1C-DEE1-82A4-BAFBD287F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E086B01-C6F6-C12C-2CDD-A53B62B14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C5767B3-37CE-6C65-9405-38C2BD320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099A237-82A1-F1FF-4FDB-F65743D0D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40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AB967-E36C-FD52-4474-568B8BA6E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0D3C53-EB8B-7C8A-D7BE-5FB756CCD4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C6119D5-03FB-8AFA-42BF-099223140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AEDA2-02CE-8BC5-359F-4AB3FE4F0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7901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FCDAF-E41F-0A05-4F24-F044066D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0F63901-D2D1-0673-059F-A5B2F99600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504D296-DB3A-1268-0491-6DB68E373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C97AE1-886E-921C-2F9D-8BD45F6C9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99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9E3D1-88BF-A0CE-BFCC-2DDD6E5B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3C60419-8CAD-37AE-6EC2-25FED8062B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0EAD1F4-BF8B-86E0-737C-DD4BF6B4F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F0E7CE-E24D-9397-9776-94ACCAB81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5779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E02FF-6FA4-4EDB-0F27-9E56D41E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E8C9BF2-B6BA-7307-1360-78F9D40C4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221D134-69D0-B739-C281-A4BBE7554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45B20D7-7E2A-2ADC-7AF7-4486E87FC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15892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CEA98-E1CF-215F-43AC-6503A080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928BB6D-7442-F16E-F403-FDEBB1903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849CC67-9A09-4047-2550-5B5F30324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4D6113-B202-BFF0-F890-46507C5FF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260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3C9AE-7E83-F16D-A7D7-ECE9158B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5BC074B-0782-1207-2611-25DF84B45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8AA67E7-47CA-5D79-9426-DC02B5474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D2C9AC-04ED-8E47-F5AD-BA84793AB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4992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4C87B-9AE3-8E74-1AC1-9DC8FBC16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E5B3678-9324-F2DC-2AC0-F94576094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F1C5C05-8FC3-3EBC-13AB-E72EAE832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E29EA-3679-481B-976B-CE13232354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057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C95D-B08B-DAD7-60D2-24E5B63DB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51C7CB1-E654-427B-30D1-950449795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C3DD77D-2A6A-3745-5D53-0F7F64CB0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0B3710-9829-3EDC-A93B-0068D3DFA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80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29AD8-9ED9-2C52-7665-E110D0E5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2ABA521-3ACC-0BB5-6465-7692061BD6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BF2A0E3-170C-3A5C-10C0-0ADFA5351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2E847E8-B86F-970F-3BA6-508B8A1599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44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48B8-6629-BD3C-24B1-1DA89DA00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AC5FACE-CA2B-BEDD-14C3-311896487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8C13F09-EB8E-8EEA-9FB2-91D752EC8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EB901AB-9A81-F55F-84C6-989399F27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679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4ED9A-E253-AA09-7EB9-46AAF5CA0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2237F28-C2E7-D427-9C03-339AC566B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449FA3D-EE80-ABA7-BCB1-A24302792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5BC124-98B5-9A4B-F3F7-56E5AE6C4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45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EB97-4EEF-F5B7-030F-CA0F69EF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BFDA87-B217-657F-580B-7930193A0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39F231-61D7-1C0B-94F5-8113C2E87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82B21-E102-4C3A-0889-5524C72318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79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C243-F446-8B14-C494-FDC8954D8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28CBBC-ADED-32DE-6479-C687B12D3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D433B56-DE31-B444-3C46-61202ED08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709262-63FB-4D37-E724-693B2BD77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760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361F3-02A7-D4AD-9073-6E66DE7C0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317F2F9-883C-6842-0359-5FD6AE184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3DF7177-52BA-3A8C-1E51-ABC62EB4D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FD76BC9-972F-992B-FCE0-40F73FEBD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3400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C439C-4319-125D-0001-33A740E26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8AD231D-362D-DAE7-D833-14722CF259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68050B-AD49-B48F-AA34-6F547BD4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1DFF3E-C4C1-1751-3DDD-0EE20FE6D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3465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7E1E7-EDD8-A5FB-3501-E020BAC15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89A354B-6395-658B-B474-F14892E88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637456A-E92E-9CD8-CB4D-AFC703DF6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36E5F1-E0EE-02F9-823C-61CF62900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34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121C9-8182-8CB6-5AF1-3BC33EF2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8AA7798-24BE-7026-F710-7A915EF83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5FC4D7F-8375-3D1E-BACC-DD02D9C2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F1A6F6-87A9-BA13-0A82-37A151FDB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694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6AE51-D458-A198-B174-FFA3680D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E0C3615-5C14-0F40-0999-7AB792B2B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64B2986-884F-0A17-B151-108C31E55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B029C91-E489-2083-0F13-B5D8AC55A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452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125C0-37A0-2016-7BB2-84E4C3D32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B0AF8DA-9C8D-88CC-06EA-4FD902287E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4B99ED1-A663-72E4-2F5B-0A51A7028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1D30A3-2350-C92A-9421-0072C6770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582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336BE-C900-986F-B0F2-E38304250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49043EF-DF7D-5780-332D-EF7F7532C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9805B92-FA3B-EBBC-7723-856B620D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F97C0-A3A9-D94C-C7C8-9083C03EF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3763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56316-EE86-955D-B0C6-A0257D4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453F9C2-EC8F-EF22-EDA3-7BA80744CB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3743EB6-B823-D655-776A-0283BDE45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35BF35-74A8-3F16-6DCF-9421245967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037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F3CF-28F6-71BF-1266-B494EBA7B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E926BB6-93D4-8152-A1FA-2CC8E1282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5FC7566-B40E-7E11-77B9-E7E132EEE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2E8751-2C6D-917F-257E-9B616E113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37814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9991-CF2A-8C74-CE83-1D3E75564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CE8C55B-4C5B-B8E3-3DE6-D414103DC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F018F23-93C9-68CC-D8D9-0F2CFDE26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42FCD3-8C98-C17E-2E17-AB41A47DE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313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EFF0F-AC3E-888E-FC03-9E82B1C4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A1F05F4-6E4E-0FDD-EAD2-6C27930E6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B779B91-B981-B376-0255-31AEEE81C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DB0FD9-89C9-BA60-1420-11BD7785F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576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10ABC-137C-1DF4-21CE-6C435DB6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5202E00-CAD3-AABE-3DBE-D09DD20EDE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145940D-A6DD-B026-5502-5D8657E89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7F15F-9E7C-9EFF-7748-4F9E723A50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79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DC30-0ADA-F5F0-028C-B669431D7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EDA4D15-680F-D8A7-67D8-85E745C21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585E0A8-2A7B-ADCC-CD46-BB6382FF5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449927-4963-9B21-B487-BECDCE5BD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608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18E19-7FA9-8ABD-9E12-60FECA92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8530A7E-8649-F339-14B6-3C87D98A3E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88F1F3E-7FA8-FD8B-B025-33E6D220F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95121D8-0EA6-6A32-0E4A-738A43C2A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120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4B1C0-F15D-2C9E-BBB1-B9439E6ED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E012E6A-DDEB-3977-1EDA-9C4496DF98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A1CC29-4C40-37F3-ECD3-DF8B98401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4CDED0-7348-D031-79E5-5954F28DF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77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7931-F229-9E89-0A99-37D8336F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A7BBD90-75D8-94B7-F092-569788F6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A20A0AE-A0F8-B883-D3E9-27F0452FC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B74BF3-8CFE-FD5D-883E-07D5870213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E4192-5B53-4C2D-9075-5ED9BB1348E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779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241A6-A9AE-3482-A2A4-3F087F2BA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40CFF3-F35C-23E5-9987-FB06585E1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357672-0C31-487B-A12A-D79F821D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B738D-8217-DAF8-F987-AC71E705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37E784-FE14-E56F-C442-2DDCA4F1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257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99166-5670-5893-770A-252FA01E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F209D6-509D-8E96-D441-7135BB64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5D0591-92EE-5CD5-6AD1-7378FA718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C9E228-94B8-9B19-8C27-4589CC25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3AD02-683B-8521-8E6E-C88E1363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61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956E47B-1EAD-E7B7-356F-1A44749200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0E1D7B9-38FA-D99F-FEBA-6B1EF1987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6BBD86-707F-37B5-316B-ED0FCE48C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DFACB6-8F9B-0604-9DBF-C685C7F7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11F52B-E7F6-5B3B-661C-713406C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72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827258-CC08-DE19-A0EA-FAA6F1472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1B2FDC-DB08-CCEE-FF54-A3E4DA30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1EA0D7-A9FC-3977-4051-CDE4114A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B0FA89-6DC3-0077-BA54-584269A0C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DD0870-039F-26FB-6A98-A5E33AAA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871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9423B7-E8CF-2E67-E80A-D9D89C84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B40622-1111-19D5-B852-6E96B5CD1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7C7D4D-34BE-E0E6-3249-A40ABF44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5AB30A-E479-0F53-F521-BC134F85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606637-568D-A232-E07E-613F33C2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09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5E6CCA-98F3-D178-9B5D-276D62F7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36ACED-85FB-7872-5E65-3EEF16EC10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FD74A56-50A5-B01C-0B82-53BBC7CA2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A588A5-69A6-A8FC-7E30-F81C2464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E91732-57CF-E614-5E8F-E32E320F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057FD1-B60D-93EC-AFDA-C1EBFE80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60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4127F3-C6DD-F109-0ED8-49DD88070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EAC686-EE22-1AC8-73AF-1D5019A82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3E22D82-61F2-F285-21C1-F87FD5FB8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F374FAD-2668-DD12-20D9-373B54BC5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066974-0795-29DE-217F-1ECF569155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AC8F67-406E-16A4-2144-12F22EA17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991EFA-1F2B-670C-227F-C0E4BBA1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0DAB06-8A2D-7877-EA85-226636A6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159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40413-14C2-75A5-4BB4-2BD380C0A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2A2553-5BDB-6698-4A0F-BE21AD38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59FF34-576A-05AD-34BC-EC5560F9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3FC55E-96C1-9C3C-C252-C95B24A7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0D009E0-14D3-0A63-1410-C2979EC4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783C792-C76E-AD3C-56DC-A89E7343B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863E8C-669B-D990-1545-EC6BE1BE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2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BC59A0-9A0B-F31F-2C04-32C79E82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B7445F-1EE3-3BA4-525E-A9AB983EC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8FB574D-3ACB-DECD-0959-0BB4AD6FA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3828F4-B99C-7D15-1C09-CC44F94D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C7C23C-8FCD-CB6B-E03C-7617820C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D25B3F-49DF-75E5-0606-69A25CF4F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464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77A87F-AA6B-972A-C8A7-89AEEA9DE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E787D8-0C85-FD8B-1212-A8BCE0CBED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8D25A22-D550-E255-5E26-A74DCE718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C3445B-4B88-7ED4-A3A5-9D6A36A7A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ECEADB-C772-CDE0-D5BF-23EB68D27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8C895D8-D288-C153-86E2-BC911E204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61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B412E-B6CF-CAAD-C765-AE8D1A4A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639BB3-D5C7-5B5C-6C0A-5EACB55F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9FC5AF-5B16-6A9D-020C-EB7381F46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1379-F0DD-49C7-A082-57D96BEFD0E7}" type="datetimeFigureOut">
              <a:rPr lang="ru-RU" smtClean="0"/>
              <a:t>22.11.2025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E19DC8-F872-1A54-E4F8-4C7E5F10C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376988-E78E-5DFD-3AB1-98E623D870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117CB-554D-45A9-B2C7-8850A42101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76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508484-178F-512E-D91F-6DC38AA6D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5A320BA-1B19-284D-9576-26B194E9B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34645" r="50000" b="11783"/>
          <a:stretch>
            <a:fillRect/>
          </a:stretch>
        </p:blipFill>
        <p:spPr>
          <a:xfrm>
            <a:off x="4090639" y="1265664"/>
            <a:ext cx="4010722" cy="2587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70532E-F19B-ED6F-8AB0-E5DCBA50EE29}"/>
              </a:ext>
            </a:extLst>
          </p:cNvPr>
          <p:cNvSpPr txBox="1"/>
          <p:nvPr/>
        </p:nvSpPr>
        <p:spPr>
          <a:xfrm>
            <a:off x="2380612" y="3969834"/>
            <a:ext cx="69631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ru-RU" sz="48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предыдущих сериях</a:t>
            </a:r>
          </a:p>
        </p:txBody>
      </p:sp>
    </p:spTree>
    <p:extLst>
      <p:ext uri="{BB962C8B-B14F-4D97-AF65-F5344CB8AC3E}">
        <p14:creationId xmlns:p14="http://schemas.microsoft.com/office/powerpoint/2010/main" val="110911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9329D1-ED65-28A7-344C-2FD2A7910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E1386-0017-D2A8-7675-F7B2A350F559}"/>
              </a:ext>
            </a:extLst>
          </p:cNvPr>
          <p:cNvSpPr txBox="1"/>
          <p:nvPr/>
        </p:nvSpPr>
        <p:spPr>
          <a:xfrm>
            <a:off x="2876631" y="1126273"/>
            <a:ext cx="6237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Изменили кодирование категориальных признаков </a:t>
            </a: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89C55F-ED72-405A-7060-1FCF65F61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87" y="1988080"/>
            <a:ext cx="7456125" cy="40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1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6079CC-2BBF-6609-DA46-EB8D9B599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DBBEF5-7010-23D9-8D18-317BBFB88BE5}"/>
              </a:ext>
            </a:extLst>
          </p:cNvPr>
          <p:cNvSpPr txBox="1"/>
          <p:nvPr/>
        </p:nvSpPr>
        <p:spPr>
          <a:xfrm>
            <a:off x="2338994" y="1170878"/>
            <a:ext cx="5357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Предварительный итог в рамках доработок: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E8F08B-FE86-E92C-2EB6-DEF0E2BD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588" y="2242574"/>
            <a:ext cx="6287377" cy="15432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A9F65C-87C6-1E61-A9C4-66AE68F0F092}"/>
              </a:ext>
            </a:extLst>
          </p:cNvPr>
          <p:cNvSpPr txBox="1"/>
          <p:nvPr/>
        </p:nvSpPr>
        <p:spPr>
          <a:xfrm>
            <a:off x="2127121" y="1698363"/>
            <a:ext cx="7388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Качество на валидации даже ухудшилось на </a:t>
            </a:r>
            <a:r>
              <a:rPr lang="ru-RU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циклах валидации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43B77-A4D1-B630-20C7-BC782B305112}"/>
              </a:ext>
            </a:extLst>
          </p:cNvPr>
          <p:cNvSpPr txBox="1"/>
          <p:nvPr/>
        </p:nvSpPr>
        <p:spPr>
          <a:xfrm>
            <a:off x="2127121" y="3985381"/>
            <a:ext cx="4906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на </a:t>
            </a:r>
            <a:r>
              <a:rPr lang="ru-RU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циклах валидации качество лучше: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C35599-D9F5-32F0-47B7-7A947DF0D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588" y="4512866"/>
            <a:ext cx="6373114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91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723E85-BB2A-DCCA-5070-5362E7F21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A337F0-9EB1-2544-383D-DC0A18AD27D9}"/>
              </a:ext>
            </a:extLst>
          </p:cNvPr>
          <p:cNvSpPr txBox="1"/>
          <p:nvPr/>
        </p:nvSpPr>
        <p:spPr>
          <a:xfrm>
            <a:off x="3958299" y="1103970"/>
            <a:ext cx="31774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Промежуточные выводы: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41F44-2055-3C5B-EBEB-1F4DC8674D81}"/>
              </a:ext>
            </a:extLst>
          </p:cNvPr>
          <p:cNvSpPr txBox="1"/>
          <p:nvPr/>
        </p:nvSpPr>
        <p:spPr>
          <a:xfrm>
            <a:off x="2103677" y="1504080"/>
            <a:ext cx="72348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Нестабильность модели (высокая дисперсия)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10 фолдах каждый фолд меньше по размеру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модель хуже обучается на маленьких подвыборках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3 фолдах обучающие выборки больше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модель стабильнее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Недостаток данных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вас всего 378 записей train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10 фолдах: ~340 train / ~38 validation на фолд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3 фолдах: ~252 train / ~126 validation на фолд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 Переобучение на маленьких выборках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23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8AACE-53C8-538B-8A59-B13C3602F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EBEEBC-112D-9557-1BE0-B8453D7F415B}"/>
              </a:ext>
            </a:extLst>
          </p:cNvPr>
          <p:cNvSpPr txBox="1"/>
          <p:nvPr/>
        </p:nvSpPr>
        <p:spPr>
          <a:xfrm>
            <a:off x="3958299" y="1103970"/>
            <a:ext cx="42208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 решения: Регуляризация 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37C38-5A75-A03B-AC71-063B469C84ED}"/>
              </a:ext>
            </a:extLst>
          </p:cNvPr>
          <p:cNvSpPr txBox="1"/>
          <p:nvPr/>
        </p:nvSpPr>
        <p:spPr>
          <a:xfrm>
            <a:off x="2274849" y="1672683"/>
            <a:ext cx="596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Использовали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выполнения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комбинированной регуляризации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 (L1)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 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(L2)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E87C9C-6EA4-6186-96C8-3D691C3E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849" y="2747867"/>
            <a:ext cx="3905795" cy="1362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E9D26-B925-EA28-9985-FA770E8C777E}"/>
              </a:ext>
            </a:extLst>
          </p:cNvPr>
          <p:cNvSpPr txBox="1"/>
          <p:nvPr/>
        </p:nvSpPr>
        <p:spPr>
          <a:xfrm>
            <a:off x="2274849" y="4354319"/>
            <a:ext cx="3686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улучшился с 0.3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 0.18</a:t>
            </a:r>
          </a:p>
        </p:txBody>
      </p:sp>
    </p:spTree>
    <p:extLst>
      <p:ext uri="{BB962C8B-B14F-4D97-AF65-F5344CB8AC3E}">
        <p14:creationId xmlns:p14="http://schemas.microsoft.com/office/powerpoint/2010/main" val="351282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9ADB9-1CAC-A4F5-9671-793A8AF99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1D222-756D-A86A-1BCC-F1E2CF5AB807}"/>
              </a:ext>
            </a:extLst>
          </p:cNvPr>
          <p:cNvSpPr txBox="1"/>
          <p:nvPr/>
        </p:nvSpPr>
        <p:spPr>
          <a:xfrm>
            <a:off x="2642455" y="1148575"/>
            <a:ext cx="600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Построили полиномиальную регрессию 2 степени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098F61-2F5A-9BD8-83C3-BD8D0F835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759" y="1892958"/>
            <a:ext cx="8714482" cy="28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5484A-3A22-EDDD-953B-1A708B9A7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305198-76A4-D26F-B5E0-D4308903B13A}"/>
              </a:ext>
            </a:extLst>
          </p:cNvPr>
          <p:cNvSpPr txBox="1"/>
          <p:nvPr/>
        </p:nvSpPr>
        <p:spPr>
          <a:xfrm>
            <a:off x="2642455" y="1148575"/>
            <a:ext cx="6003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Построили полиномиальную регрессию 3 степени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2BEAA0-5C2A-2D26-0789-85A60B05B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649" y="1958878"/>
            <a:ext cx="8176547" cy="398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4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886E0-1CCA-A3BA-450E-1101986F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CB1DF4-B8AA-8F9C-AA9B-2808B1774D31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672D796-6C31-6F0E-4379-5C6B5AB1D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455" y="2164238"/>
            <a:ext cx="6115904" cy="1552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18C28B-BFDF-8A46-5B23-8DECFAFA5B84}"/>
              </a:ext>
            </a:extLst>
          </p:cNvPr>
          <p:cNvSpPr txBox="1"/>
          <p:nvPr/>
        </p:nvSpPr>
        <p:spPr>
          <a:xfrm>
            <a:off x="2642455" y="1656406"/>
            <a:ext cx="5717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R^2, MSE И RMSE для полинома 2 степени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ED58D-47B5-4567-D83D-8E30A702F12F}"/>
              </a:ext>
            </a:extLst>
          </p:cNvPr>
          <p:cNvSpPr txBox="1"/>
          <p:nvPr/>
        </p:nvSpPr>
        <p:spPr>
          <a:xfrm>
            <a:off x="2642455" y="3901696"/>
            <a:ext cx="5717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Считаем R^2, MSE И RMSE для полинома 3 степени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70C286-3A42-1F0D-3DB1-04E471611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455" y="4429961"/>
            <a:ext cx="596348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58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EB748-7988-EA72-4FF5-DA4E751F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CCACD0-2312-5EA5-0886-EC5D6CA6E910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34B29-E179-AED4-B513-182B3578EEE4}"/>
              </a:ext>
            </a:extLst>
          </p:cNvPr>
          <p:cNvSpPr txBox="1"/>
          <p:nvPr/>
        </p:nvSpPr>
        <p:spPr>
          <a:xfrm>
            <a:off x="2274569" y="1794510"/>
            <a:ext cx="787304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Переобучение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R² на тренировке = 0.903 — модель почти идеально «запоминает» обучающие данные.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на валидации = –4.427 — это критическая ошибка. модель хуже,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чем просто предсказание среднего значения,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 модель сложная и переобучена.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Полиномиальные признаки 2-й степени создали слишком много параметров, и модель начала подстраиваться под шум и выбросы.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75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FEAE8-BCD2-5E43-3C8E-6D10EFC4E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CC6C9F-7903-E48D-3A3C-7FC28688DFC1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AE8E5-B852-08D6-3927-2679F10E6FEC}"/>
              </a:ext>
            </a:extLst>
          </p:cNvPr>
          <p:cNvSpPr txBox="1"/>
          <p:nvPr/>
        </p:nvSpPr>
        <p:spPr>
          <a:xfrm>
            <a:off x="2274569" y="1794510"/>
            <a:ext cx="8530963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Нестабильность и ненадёжность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на тесте = 0.67 — выглядит приемлемо, но противоречит валидации (–4.91).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говорит о том, что: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 тестовая выборка случайно оказалась «удачной»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Возможно, при разделении данных добавить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shuffle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=True / стратификацию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на валидации (–4.427) — главный индикатор проблемы, а не R² на тесте.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47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2517D-512A-CFBC-2EDA-00279F98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FAFD6-C0A1-0B37-D353-FBC8E2BD0C9E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327864-FE97-BFF5-2686-06DD753F5DAC}"/>
              </a:ext>
            </a:extLst>
          </p:cNvPr>
          <p:cNvSpPr txBox="1"/>
          <p:nvPr/>
        </p:nvSpPr>
        <p:spPr>
          <a:xfrm>
            <a:off x="2274569" y="1794510"/>
            <a:ext cx="85309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Проблема масштаба сохраняется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MSE и RMSE остались огромными → не применяли логарифмирование к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ошибка в триллионах.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7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A7EC9-B9E8-6C0B-74AF-92F0877B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A6181A-0909-4612-86BD-1D38D7889D0D}"/>
              </a:ext>
            </a:extLst>
          </p:cNvPr>
          <p:cNvSpPr/>
          <p:nvPr/>
        </p:nvSpPr>
        <p:spPr>
          <a:xfrm>
            <a:off x="3492562" y="904359"/>
            <a:ext cx="520687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Вычисление 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R^2,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MSE, RMSE</a:t>
            </a:r>
            <a:endParaRPr lang="ru-RU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02D7F-A4E0-1F83-4D1F-F4C43DFC45F6}"/>
              </a:ext>
            </a:extLst>
          </p:cNvPr>
          <p:cNvSpPr txBox="1"/>
          <p:nvPr/>
        </p:nvSpPr>
        <p:spPr>
          <a:xfrm>
            <a:off x="2609385" y="2866954"/>
            <a:ext cx="868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MSE (Mean Squared Error):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1762300432160661438464.00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RMSE (Root Mean Squared Error):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41979762173.70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качество на тренировочной выборке: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качество на валидации: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Коэффициент детерминации r^2: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28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4CE30F-6255-9E9D-9F7F-87DF9D34D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268050-53ED-E94C-D881-292B78D9E491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E5F42-0B22-8291-484A-F8A34FF180ED}"/>
              </a:ext>
            </a:extLst>
          </p:cNvPr>
          <p:cNvSpPr txBox="1"/>
          <p:nvPr/>
        </p:nvSpPr>
        <p:spPr>
          <a:xfrm>
            <a:off x="2274569" y="1794510"/>
            <a:ext cx="85309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Полиномиальные признаки без регуляризации — плохая идея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PolynomialFeatures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=2) на ~20 исходных признаках создаёт сотни новых признаков (включая взаимодействия).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сильной регуляризации (например,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&gt;&gt; 1000) модель неизбежно переобучится.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BDA01-7332-1910-F53A-976E6F32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C8F7D0-7B1D-7147-6B97-96A6D579C46A}"/>
              </a:ext>
            </a:extLst>
          </p:cNvPr>
          <p:cNvSpPr txBox="1"/>
          <p:nvPr/>
        </p:nvSpPr>
        <p:spPr>
          <a:xfrm>
            <a:off x="2642455" y="1148575"/>
            <a:ext cx="71101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по использованию полиномиальных признаков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D74E4-2E0A-48A5-C08F-686DF7948662}"/>
              </a:ext>
            </a:extLst>
          </p:cNvPr>
          <p:cNvSpPr txBox="1"/>
          <p:nvPr/>
        </p:nvSpPr>
        <p:spPr>
          <a:xfrm>
            <a:off x="2274569" y="1794510"/>
            <a:ext cx="85309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Полиномиальные признаки без регуляризации — плохая идея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PolynomialFeatures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degree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=2) на ~20 исходных признаках создаёт сотни новых признаков (включая взаимодействия).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сильной регуляризации (например,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&gt;&gt; 1000) модель неизбежно переобучится.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278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84ED4-308D-58BF-B226-FB98BBA4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6C72C6-CFA9-26B2-BF9E-26EAD756E2D8}"/>
              </a:ext>
            </a:extLst>
          </p:cNvPr>
          <p:cNvSpPr txBox="1"/>
          <p:nvPr/>
        </p:nvSpPr>
        <p:spPr>
          <a:xfrm>
            <a:off x="1159727" y="0"/>
            <a:ext cx="8831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 в полиномиальной модели с помощью</a:t>
            </a:r>
          </a:p>
          <a:p>
            <a:pPr algn="ctr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Ridge, Lasso, ElasticNet</a:t>
            </a:r>
          </a:p>
          <a:p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7A0869-72AC-A9C7-8772-44B00D80D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21" y="1154067"/>
            <a:ext cx="6445978" cy="3477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C993D-7848-0805-B5A5-4393BD9D3704}"/>
              </a:ext>
            </a:extLst>
          </p:cNvPr>
          <p:cNvSpPr txBox="1"/>
          <p:nvPr/>
        </p:nvSpPr>
        <p:spPr>
          <a:xfrm>
            <a:off x="2559256" y="4862416"/>
            <a:ext cx="79446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Наилучшее значение R2 при кросс-валидации: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-0.008151679429402581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Наилучшие значения параметров: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elasticnet__l1_ratio: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0.2682682682682683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elasticnet__alpha: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2202.202202202202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0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DED454-CC2A-3D56-5EFE-A0252A246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79DA00-913E-4AC4-96A5-C93935F1AE69}"/>
              </a:ext>
            </a:extLst>
          </p:cNvPr>
          <p:cNvSpPr txBox="1"/>
          <p:nvPr/>
        </p:nvSpPr>
        <p:spPr>
          <a:xfrm>
            <a:off x="2642455" y="1148575"/>
            <a:ext cx="64399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 в полиномиальной модели с помощью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Ridge, Lasso, ElasticNet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A65D8F-B948-4BB1-22EE-7D6821459361}"/>
              </a:ext>
            </a:extLst>
          </p:cNvPr>
          <p:cNvSpPr txBox="1"/>
          <p:nvPr/>
        </p:nvSpPr>
        <p:spPr>
          <a:xfrm>
            <a:off x="2323008" y="2049315"/>
            <a:ext cx="765619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и интерпретация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Низкое качество всех моделей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= 0.236 означает, что модель объясняет лишь ~24%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дисперсии целевой переменной. Это очень слабый результат для регрессии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почти не улавливает зависимость между признаками и Market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0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679087-A3A1-0BF8-E1CE-39B1FBECE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E618BA-3214-1D22-6730-A4BAD7B2E50D}"/>
              </a:ext>
            </a:extLst>
          </p:cNvPr>
          <p:cNvSpPr txBox="1"/>
          <p:nvPr/>
        </p:nvSpPr>
        <p:spPr>
          <a:xfrm>
            <a:off x="2642455" y="1148575"/>
            <a:ext cx="64399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 в полиномиальной модели с помощью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Ridge, Lasso, ElasticNet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4CB521-AE8E-B984-6B3E-7E6189981553}"/>
              </a:ext>
            </a:extLst>
          </p:cNvPr>
          <p:cNvSpPr txBox="1"/>
          <p:nvPr/>
        </p:nvSpPr>
        <p:spPr>
          <a:xfrm>
            <a:off x="2323008" y="2049315"/>
            <a:ext cx="75104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Сильная регуляризация — признак проблем с данными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Высокое значение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alpha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2743 говорит, что без сильного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"обрезания» весов модель полностью нестабильна.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типично при: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(признаки сильно коррелированы),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Выбросах в данных,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Неподходящих признаках (они просто не объясняют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9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70870C-FA41-7C4F-18A1-7813704AD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EE7F534-90F0-6A64-6F58-943E83C90182}"/>
              </a:ext>
            </a:extLst>
          </p:cNvPr>
          <p:cNvSpPr txBox="1"/>
          <p:nvPr/>
        </p:nvSpPr>
        <p:spPr>
          <a:xfrm>
            <a:off x="2642455" y="1148575"/>
            <a:ext cx="64399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 в полиномиальной модели с помощью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Ridge, Lasso, ElasticNet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6F6FFF-F767-4B55-D003-1C048622E6C1}"/>
              </a:ext>
            </a:extLst>
          </p:cNvPr>
          <p:cNvSpPr txBox="1"/>
          <p:nvPr/>
        </p:nvSpPr>
        <p:spPr>
          <a:xfrm>
            <a:off x="2323008" y="2049315"/>
            <a:ext cx="75235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Проблема сходимости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Получили предупреждение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ConvergenceWarning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указывает, что: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не сошёлся за отведённое число итераций,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Разрыв двойственности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Duality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огромен: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5.995e+23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2.923e+20.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вызвано: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Огромным масштабом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(триллионы),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Отсутствием логарифмирования целевой переменной.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y_log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np.log(y) регрессия пытается минимизировать ошибку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абсолютных долларах, что неосуществимо при таких масштабах.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81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AB6EA-1DFB-8B33-470A-32C82A15B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8D87ED-BA29-54DC-316E-3254B828211F}"/>
              </a:ext>
            </a:extLst>
          </p:cNvPr>
          <p:cNvSpPr txBox="1"/>
          <p:nvPr/>
        </p:nvSpPr>
        <p:spPr>
          <a:xfrm>
            <a:off x="2642455" y="1148575"/>
            <a:ext cx="64399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Регуляризация в полиномиальной модели с помощью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Ridge, Lasso, ElasticNet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24B30-C281-7E73-C097-F7BBD66FFA22}"/>
              </a:ext>
            </a:extLst>
          </p:cNvPr>
          <p:cNvSpPr txBox="1"/>
          <p:nvPr/>
        </p:nvSpPr>
        <p:spPr>
          <a:xfrm>
            <a:off x="2323008" y="2049315"/>
            <a:ext cx="75235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Проблема сходимости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Получили предупреждение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ConvergenceWarning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указывает, что: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не сошёлся за отведённое число итераций,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Разрыв двойственности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Duality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огромен: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5.995e+23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tolerance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2.923e+20.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вызвано: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Огромным масштабом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(триллионы),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Отсутствием логарифмирования целевой переменной.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y_log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np.log(y) регрессия пытается минимизировать ошибку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абсолютных долларах, что неосуществимо при таких масштабах.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0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E6ACC-F5E9-6BDB-D974-78D974F43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DD8C72-68A1-40EA-2756-043D7D64B05A}"/>
              </a:ext>
            </a:extLst>
          </p:cNvPr>
          <p:cNvSpPr txBox="1"/>
          <p:nvPr/>
        </p:nvSpPr>
        <p:spPr>
          <a:xfrm>
            <a:off x="2385818" y="1148575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E9AFE7-1679-00FC-91F9-172075FDC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312" y="2153554"/>
            <a:ext cx="8311376" cy="27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14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66559-A5D3-6017-E070-512E22181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71504E-2F51-3E6A-AA82-E34E16F3E266}"/>
              </a:ext>
            </a:extLst>
          </p:cNvPr>
          <p:cNvSpPr txBox="1"/>
          <p:nvPr/>
        </p:nvSpPr>
        <p:spPr>
          <a:xfrm>
            <a:off x="2385818" y="1148575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EC55E6A-FF27-07EE-37D0-D7BD28292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886" y="2061971"/>
            <a:ext cx="7135221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39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BA1A0-F588-9F13-E832-D2C82BBB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474A31-F2E2-7F03-CD58-FEFC6D3F09C6}"/>
              </a:ext>
            </a:extLst>
          </p:cNvPr>
          <p:cNvSpPr txBox="1"/>
          <p:nvPr/>
        </p:nvSpPr>
        <p:spPr>
          <a:xfrm>
            <a:off x="2385818" y="1148575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724EE6-F52E-FC74-D69E-E4993F067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436" y="1880510"/>
            <a:ext cx="7929127" cy="419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3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3A513C-6D75-9277-CFC8-08F7EDFA0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C9C827C-F207-F6CB-071D-64ED8B903E64}"/>
              </a:ext>
            </a:extLst>
          </p:cNvPr>
          <p:cNvSpPr/>
          <p:nvPr/>
        </p:nvSpPr>
        <p:spPr>
          <a:xfrm>
            <a:off x="1962613" y="1004719"/>
            <a:ext cx="71475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Выявленные проблемы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76241-7E1B-32A0-C511-AADE8F76ADC3}"/>
              </a:ext>
            </a:extLst>
          </p:cNvPr>
          <p:cNvSpPr txBox="1"/>
          <p:nvPr/>
        </p:nvSpPr>
        <p:spPr>
          <a:xfrm>
            <a:off x="2051823" y="1794234"/>
            <a:ext cx="8686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Переобучение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</a:t>
            </a:r>
            <a:r>
              <a:rPr lang="en-US" dirty="0"/>
              <a:t>train</a:t>
            </a:r>
            <a:r>
              <a:rPr lang="ru-RU" dirty="0"/>
              <a:t> (0.7) значительно выше, чем на валидации (0.4) → разница ≈ 0.3</a:t>
            </a:r>
            <a:r>
              <a:rPr lang="en-US" dirty="0"/>
              <a:t>5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b="1" dirty="0"/>
              <a:t>Нестабильность модели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R² на валидации меняется от 0.4 до 0.8 → модель нестабильна на разных выборках.</a:t>
            </a:r>
          </a:p>
          <a:p>
            <a:endParaRPr lang="ru-RU" b="1" dirty="0"/>
          </a:p>
          <a:p>
            <a:r>
              <a:rPr lang="ru-RU" b="1" dirty="0"/>
              <a:t>Проблема масштаба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MSE и RMSE недопустимо велики (триллионы) → метрики неинформативны.</a:t>
            </a:r>
          </a:p>
          <a:p>
            <a:r>
              <a:rPr lang="ru-RU" dirty="0"/>
              <a:t>Это следствие того, что Market </a:t>
            </a:r>
            <a:r>
              <a:rPr lang="ru-RU" dirty="0" err="1"/>
              <a:t>Cap</a:t>
            </a:r>
            <a:r>
              <a:rPr lang="ru-RU" dirty="0"/>
              <a:t> (ЦП) не был прологарифмирован</a:t>
            </a:r>
          </a:p>
          <a:p>
            <a:endParaRPr lang="ru-RU" b="1" dirty="0"/>
          </a:p>
          <a:p>
            <a:r>
              <a:rPr lang="ru-RU" b="1" dirty="0"/>
              <a:t>Низкая применимость</a:t>
            </a:r>
            <a:endParaRPr lang="ru-RU" dirty="0"/>
          </a:p>
          <a:p>
            <a:r>
              <a:rPr lang="ru-RU" dirty="0"/>
              <a:t>Даже при R² = 0.8 на одном тесте, средний R² = 0.4 говорит: модель ненадёжна.</a:t>
            </a:r>
          </a:p>
          <a:p>
            <a:endParaRPr lang="ru-RU" dirty="0"/>
          </a:p>
          <a:p>
            <a:r>
              <a:rPr lang="ru-RU" dirty="0"/>
              <a:t>На практике: предсказания будут точны для некоторых компаний, </a:t>
            </a:r>
          </a:p>
          <a:p>
            <a:r>
              <a:rPr lang="ru-RU" dirty="0"/>
              <a:t>но ошибочны для других.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2399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94068C-C7D1-7EB6-3084-470FA5581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FEC4CF-EAE1-AE06-A782-9881C2E22DF1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98EABB-1FAE-1585-4781-3C2EBA3401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55"/>
          <a:stretch>
            <a:fillRect/>
          </a:stretch>
        </p:blipFill>
        <p:spPr>
          <a:xfrm>
            <a:off x="2185442" y="1733257"/>
            <a:ext cx="7821116" cy="440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13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25A1EC-391D-9491-5BAC-9504C4B6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D53C1C-5090-9249-358A-CACCBAC8D935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E9C438-A158-8951-6AA0-277F2EBB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667" y="1950803"/>
            <a:ext cx="6925642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9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2FF15-21B6-9B3D-9564-E35F8DA2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DDDD4A-24E5-E572-50C6-622898728AE2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5B3EA7-C719-FE9D-1EDB-75134E3C8D40}"/>
              </a:ext>
            </a:extLst>
          </p:cNvPr>
          <p:cNvSpPr txBox="1"/>
          <p:nvPr/>
        </p:nvSpPr>
        <p:spPr>
          <a:xfrm>
            <a:off x="1928047" y="1878980"/>
            <a:ext cx="89098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Умеренное переобучение — признак баланса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Разница между тренировкой и валидацией: ~0.076.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не критично, особенно для финансовых данных.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Такой уровень переобучения говорит о том, что: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уловила полезные закономерности,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 регуляризация (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не позволяет ей полностью запомнить шум.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здоровый компромисс между сложностью и обобщающей способностью.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4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28D28-D758-51A7-0A42-05CBC3641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81DE9B-6F2E-2C77-8A71-05DC121BE882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A449E-99EC-85CB-88DD-A1D53B52E83E}"/>
              </a:ext>
            </a:extLst>
          </p:cNvPr>
          <p:cNvSpPr txBox="1"/>
          <p:nvPr/>
        </p:nvSpPr>
        <p:spPr>
          <a:xfrm>
            <a:off x="1928047" y="1878980"/>
            <a:ext cx="89098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Качество модели: R² ≈ 0.52 — удовлетворительно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R² = 0.52 означает, что модель объясняет около 52% дисперсии логарифма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приемлемый результат для задачи прогнозирования капитализации компании по фундаментальным показателям. Особенно учитывая, что: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зависит от рыночных ожиданий, а не только от P/E,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т.п.,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данных могут быть «выбросы» (Apple, Tesla и др.).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— в зоне "средней, но реалистичной".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088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7F8FAD-3448-68D1-6A54-F8FD7FBD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3E2177-E827-D1E1-7CCB-62DEF44ED353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25FCB-90C7-D432-F252-21BCE7F10F50}"/>
              </a:ext>
            </a:extLst>
          </p:cNvPr>
          <p:cNvSpPr txBox="1"/>
          <p:nvPr/>
        </p:nvSpPr>
        <p:spPr>
          <a:xfrm>
            <a:off x="1928047" y="1878980"/>
            <a:ext cx="890982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MAPE = 75.18% — высокая относительная ошибка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среднем предсказание отличается от истинного значения на 75%.</a:t>
            </a:r>
          </a:p>
          <a:p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Реальный Market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$100 млрд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Предсказанное: от $25 млрд до $175 млрд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99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18807-CCB2-2D22-C46C-1D034EBF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F03371-7A7F-673E-2A2A-5D59DAFB879B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A73C2-3A56-7895-2DD7-507E3598C326}"/>
              </a:ext>
            </a:extLst>
          </p:cNvPr>
          <p:cNvSpPr txBox="1"/>
          <p:nvPr/>
        </p:nvSpPr>
        <p:spPr>
          <a:xfrm>
            <a:off x="1961501" y="1722863"/>
            <a:ext cx="8909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Преимущества используемых методов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Стабилизировал распределение,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Уменьшил влияние экстремальных значений (выбросов),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Сделал ошибку интерпретируемой в процентах.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RobustScaler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медиану и IQR → устойчив к выбросам в признаках.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-регуляризация: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Предотвращает переобучение,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 эффективна при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(P/E,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Sales).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615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9163A-4828-810E-201E-E3537BFF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C74E28-5EA7-773B-1293-A3E065A455FD}"/>
              </a:ext>
            </a:extLst>
          </p:cNvPr>
          <p:cNvSpPr txBox="1"/>
          <p:nvPr/>
        </p:nvSpPr>
        <p:spPr>
          <a:xfrm>
            <a:off x="2285803" y="981307"/>
            <a:ext cx="695325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целевой переменной + </a:t>
            </a:r>
          </a:p>
          <a:p>
            <a:pPr algn="ctr"/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Масштабирование признаков</a:t>
            </a:r>
          </a:p>
          <a:p>
            <a:pPr algn="ctr"/>
            <a:endParaRPr lang="fr-FR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7EECBF-3E5F-6C7C-20F2-4C9B10D3C3E1}"/>
              </a:ext>
            </a:extLst>
          </p:cNvPr>
          <p:cNvSpPr txBox="1"/>
          <p:nvPr/>
        </p:nvSpPr>
        <p:spPr>
          <a:xfrm>
            <a:off x="1961501" y="1722863"/>
            <a:ext cx="89098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Преимущества используемых методов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Логарифмирование y: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Стабилизировал распределение,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Уменьшил влияние экстремальных значений (выбросов),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Сделал ошибку интерпретируемой в процентах.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RobustScaler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 медиану и IQR → устойчив к выбросам в признаках.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-регуляризация: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Предотвращает переобучение,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 эффективна при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(P/E,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Sales).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76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199549-B1C3-8F64-BF9F-AA523C7E8AC9}"/>
              </a:ext>
            </a:extLst>
          </p:cNvPr>
          <p:cNvSpPr txBox="1"/>
          <p:nvPr/>
        </p:nvSpPr>
        <p:spPr>
          <a:xfrm>
            <a:off x="758283" y="177741"/>
            <a:ext cx="107795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Отчет команды «Великолепная восьмерка»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кейсу 8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этапа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6A6392-13D1-66F5-29B5-43B1B4D8D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35" y="1226634"/>
            <a:ext cx="3992807" cy="3653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478A63-CCD4-3C5C-EDC4-21AEAAF701B5}"/>
              </a:ext>
            </a:extLst>
          </p:cNvPr>
          <p:cNvSpPr txBox="1"/>
          <p:nvPr/>
        </p:nvSpPr>
        <p:spPr>
          <a:xfrm>
            <a:off x="4588553" y="1226634"/>
            <a:ext cx="723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Доработка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в рамках Линейной регрессии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15E09-7E6A-609A-2A88-8A9287BBC232}"/>
              </a:ext>
            </a:extLst>
          </p:cNvPr>
          <p:cNvSpPr txBox="1"/>
          <p:nvPr/>
        </p:nvSpPr>
        <p:spPr>
          <a:xfrm>
            <a:off x="4869367" y="1721530"/>
            <a:ext cx="753078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Улучшили обработку пропущенных значений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Заменили признаки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Price/Earnings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Price/Sales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Price/Book</a:t>
            </a:r>
            <a:r>
              <a:rPr lang="ru-RU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Изменили кодирование категориальных признаков с </a:t>
            </a:r>
            <a:r>
              <a:rPr 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ENCODING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  <a:endParaRPr 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Сделали регуляризацию в рамках стандартной модели линейной регрессии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Добавили использование полиномиальных признаков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Сделали регуляризацию в рамках полиномиальной модели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логарифмирование целевой переменной</a:t>
            </a: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50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9472-4C0C-8882-D16A-D14E237C9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6EC84AA-B44C-EBCC-C23E-F54ECB8F2378}"/>
              </a:ext>
            </a:extLst>
          </p:cNvPr>
          <p:cNvSpPr txBox="1"/>
          <p:nvPr/>
        </p:nvSpPr>
        <p:spPr>
          <a:xfrm>
            <a:off x="3958299" y="1103970"/>
            <a:ext cx="427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пропущенных значений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0592D-4AA6-1ED6-FF92-7A24363A74B3}"/>
              </a:ext>
            </a:extLst>
          </p:cNvPr>
          <p:cNvSpPr txBox="1"/>
          <p:nvPr/>
        </p:nvSpPr>
        <p:spPr>
          <a:xfrm>
            <a:off x="2466277" y="1728439"/>
            <a:ext cx="7259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Выявленные пропуски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isna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заполнили на основе реальных исторических данных, взяв их из американских финансовых сайтов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Заполнение сделали вручную, так как написание ПАРСЕРА не является задачей нашего практикума, в реальных рабочих задачах данную проблему можно было решить написанием парсера, сайты не сложные, количество переходов = 3 </a:t>
            </a:r>
          </a:p>
        </p:txBody>
      </p:sp>
    </p:spTree>
    <p:extLst>
      <p:ext uri="{BB962C8B-B14F-4D97-AF65-F5344CB8AC3E}">
        <p14:creationId xmlns:p14="http://schemas.microsoft.com/office/powerpoint/2010/main" val="165002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17741-A723-B41B-0D53-C36ED025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86E87C-5F21-C8D3-9AB6-24B11E899918}"/>
              </a:ext>
            </a:extLst>
          </p:cNvPr>
          <p:cNvSpPr txBox="1"/>
          <p:nvPr/>
        </p:nvSpPr>
        <p:spPr>
          <a:xfrm>
            <a:off x="3958299" y="1103970"/>
            <a:ext cx="427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пропущенных значений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B9A54-0E2D-4417-B424-0BBEB0A93B42}"/>
              </a:ext>
            </a:extLst>
          </p:cNvPr>
          <p:cNvSpPr txBox="1"/>
          <p:nvPr/>
        </p:nvSpPr>
        <p:spPr>
          <a:xfrm>
            <a:off x="2466277" y="1728439"/>
            <a:ext cx="7447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= 0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заполнения и проверки пропусков выявили что 58 записей имеют показатель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= 0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что фактически тоже является пропуском.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признак, который максимально коррелирует с целевой переменной =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является самым важным для нашей модели.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824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89B857-0913-4B59-F785-1838A93B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F4A5DE-549A-AFD1-44F9-FD560E3FD90B}"/>
              </a:ext>
            </a:extLst>
          </p:cNvPr>
          <p:cNvSpPr txBox="1"/>
          <p:nvPr/>
        </p:nvSpPr>
        <p:spPr>
          <a:xfrm>
            <a:off x="3958299" y="1103970"/>
            <a:ext cx="4275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пропущенных значений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A75FFF-B214-B132-8A49-BF1DFEA87A12}"/>
              </a:ext>
            </a:extLst>
          </p:cNvPr>
          <p:cNvSpPr txBox="1"/>
          <p:nvPr/>
        </p:nvSpPr>
        <p:spPr>
          <a:xfrm>
            <a:off x="2499730" y="1594624"/>
            <a:ext cx="74471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= 0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половины удалось найти значения по реальным рыночным данным. Дополнили датасет этими значениями, для остальной половины – заполнили так: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компаниям с ненулевыми по EBITDA и Sales нашли медианное значение показателя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/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Умножили показатель Sales компании с ненулевым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EBITDA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этот коэффициент. 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42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B147E0-6193-5AA8-F005-9B8D9D32A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1D23EEF-8B35-F96C-79E1-8E44E949C2A5}"/>
              </a:ext>
            </a:extLst>
          </p:cNvPr>
          <p:cNvSpPr txBox="1"/>
          <p:nvPr/>
        </p:nvSpPr>
        <p:spPr>
          <a:xfrm>
            <a:off x="2554197" y="6166625"/>
            <a:ext cx="6742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пропущенных значений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6D23F3-004E-696C-DD0D-890FC96AF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197" y="922985"/>
            <a:ext cx="7142459" cy="53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5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E1020D-6E80-FCFC-E6C2-1D7A5256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30B72-24B8-9A92-CEC2-C834BC1861C9}"/>
              </a:ext>
            </a:extLst>
          </p:cNvPr>
          <p:cNvSpPr txBox="1"/>
          <p:nvPr/>
        </p:nvSpPr>
        <p:spPr>
          <a:xfrm>
            <a:off x="4476806" y="1494263"/>
            <a:ext cx="323838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Заменили признаки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Price/Earnings</a:t>
            </a:r>
            <a:r>
              <a:rPr 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fr-FR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endParaRPr 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Price/Sales</a:t>
            </a:r>
            <a:r>
              <a:rPr 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endParaRPr 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Price/Book</a:t>
            </a:r>
            <a:r>
              <a:rPr lang="ru-RU" sz="20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625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fr-FR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endParaRPr lang="ru-RU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b="1" dirty="0">
              <a:solidFill>
                <a:srgbClr val="06255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FAB6BB-C67B-EC61-2CFB-B3329BBA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21" y="3583206"/>
            <a:ext cx="8009235" cy="9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0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1602</Words>
  <Application>Microsoft Office PowerPoint</Application>
  <PresentationFormat>Широкоэкранный</PresentationFormat>
  <Paragraphs>327</Paragraphs>
  <Slides>36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Alexander Pudov</dc:creator>
  <cp:lastModifiedBy>Alexander Pudov</cp:lastModifiedBy>
  <cp:revision>182</cp:revision>
  <dcterms:created xsi:type="dcterms:W3CDTF">2025-11-13T12:15:16Z</dcterms:created>
  <dcterms:modified xsi:type="dcterms:W3CDTF">2025-11-22T15:51:37Z</dcterms:modified>
</cp:coreProperties>
</file>